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regular.fntdata"/><Relationship Id="rId14" Type="http://schemas.openxmlformats.org/officeDocument/2006/relationships/slide" Target="slides/slide10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gi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599" cy="897599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599" cy="897599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8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7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200"/>
            </a:lvl1pPr>
            <a:lvl2pPr lvl="1" rtl="0">
              <a:spcBef>
                <a:spcPts val="0"/>
              </a:spcBef>
              <a:buSzPct val="100000"/>
              <a:defRPr sz="4200"/>
            </a:lvl2pPr>
            <a:lvl3pPr lvl="2" rtl="0">
              <a:spcBef>
                <a:spcPts val="0"/>
              </a:spcBef>
              <a:buSzPct val="100000"/>
              <a:defRPr sz="4200"/>
            </a:lvl3pPr>
            <a:lvl4pPr lvl="3" rtl="0">
              <a:spcBef>
                <a:spcPts val="0"/>
              </a:spcBef>
              <a:buSzPct val="100000"/>
              <a:defRPr sz="4200"/>
            </a:lvl4pPr>
            <a:lvl5pPr lvl="4" rtl="0">
              <a:spcBef>
                <a:spcPts val="0"/>
              </a:spcBef>
              <a:buSzPct val="100000"/>
              <a:defRPr sz="4200"/>
            </a:lvl5pPr>
            <a:lvl6pPr lvl="5" rtl="0">
              <a:spcBef>
                <a:spcPts val="0"/>
              </a:spcBef>
              <a:buSzPct val="100000"/>
              <a:defRPr sz="4200"/>
            </a:lvl6pPr>
            <a:lvl7pPr lvl="6" rtl="0">
              <a:spcBef>
                <a:spcPts val="0"/>
              </a:spcBef>
              <a:buSzPct val="100000"/>
              <a:defRPr sz="4200"/>
            </a:lvl7pPr>
            <a:lvl8pPr lvl="7" rtl="0">
              <a:spcBef>
                <a:spcPts val="0"/>
              </a:spcBef>
              <a:buSzPct val="100000"/>
              <a:defRPr sz="4200"/>
            </a:lvl8pPr>
            <a:lvl9pPr lvl="8" rtl="0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5999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5999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899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899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399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599" cy="602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499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7" y="357800"/>
            <a:ext cx="2807999" cy="9533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7999" cy="3163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6000"/>
            </a:lvl1pPr>
            <a:lvl2pPr lvl="1" rtl="0">
              <a:spcBef>
                <a:spcPts val="0"/>
              </a:spcBef>
              <a:buSzPct val="100000"/>
              <a:defRPr sz="6000"/>
            </a:lvl2pPr>
            <a:lvl3pPr lvl="2" rtl="0">
              <a:spcBef>
                <a:spcPts val="0"/>
              </a:spcBef>
              <a:buSzPct val="100000"/>
              <a:defRPr sz="6000"/>
            </a:lvl3pPr>
            <a:lvl4pPr lvl="3" rtl="0">
              <a:spcBef>
                <a:spcPts val="0"/>
              </a:spcBef>
              <a:buSzPct val="100000"/>
              <a:defRPr sz="6000"/>
            </a:lvl4pPr>
            <a:lvl5pPr lvl="4" rtl="0">
              <a:spcBef>
                <a:spcPts val="0"/>
              </a:spcBef>
              <a:buSzPct val="100000"/>
              <a:defRPr sz="6000"/>
            </a:lvl5pPr>
            <a:lvl6pPr lvl="5" rtl="0">
              <a:spcBef>
                <a:spcPts val="0"/>
              </a:spcBef>
              <a:buSzPct val="100000"/>
              <a:defRPr sz="6000"/>
            </a:lvl6pPr>
            <a:lvl7pPr lvl="6" rtl="0">
              <a:spcBef>
                <a:spcPts val="0"/>
              </a:spcBef>
              <a:buSzPct val="100000"/>
              <a:defRPr sz="6000"/>
            </a:lvl7pPr>
            <a:lvl8pPr lvl="7" rtl="0">
              <a:spcBef>
                <a:spcPts val="0"/>
              </a:spcBef>
              <a:buSzPct val="100000"/>
              <a:defRPr sz="6000"/>
            </a:lvl8pPr>
            <a:lvl9pPr lvl="8" rtl="0">
              <a:spcBef>
                <a:spcPts val="0"/>
              </a:spcBef>
              <a:buSzPct val="100000"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4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6"/>
            <a:ext cx="4045199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8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4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1999" cy="446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mailto:jonathan.g.mcwilliams@gmail.com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Shape 67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Shape 68"/>
          <p:cNvSpPr txBox="1"/>
          <p:nvPr>
            <p:ph type="title"/>
          </p:nvPr>
        </p:nvSpPr>
        <p:spPr>
          <a:xfrm>
            <a:off x="614200" y="621550"/>
            <a:ext cx="8280900" cy="2171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4800"/>
              <a:t>What I really meant to say...</a:t>
            </a:r>
          </a:p>
        </p:txBody>
      </p:sp>
      <p:sp>
        <p:nvSpPr>
          <p:cNvPr id="69" name="Shape 69"/>
          <p:cNvSpPr txBox="1"/>
          <p:nvPr/>
        </p:nvSpPr>
        <p:spPr>
          <a:xfrm>
            <a:off x="614200" y="3945325"/>
            <a:ext cx="68655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</a:rPr>
              <a:t>Jonathan McWilliams</a:t>
            </a:r>
          </a:p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</a:rPr>
              <a:t>github.com/homesmac/Conference-Call-Project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linkedin.com/in/jonathan-mcwilliams</a:t>
            </a:r>
          </a:p>
        </p:txBody>
      </p:sp>
      <p:sp>
        <p:nvSpPr>
          <p:cNvPr id="70" name="Shape 7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Contact</a:t>
            </a:r>
          </a:p>
        </p:txBody>
      </p:sp>
      <p:sp>
        <p:nvSpPr>
          <p:cNvPr id="236" name="Shape 236"/>
          <p:cNvSpPr txBox="1"/>
          <p:nvPr>
            <p:ph idx="1" type="body"/>
          </p:nvPr>
        </p:nvSpPr>
        <p:spPr>
          <a:xfrm>
            <a:off x="460950" y="1880050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Jonathan McWilliams</a:t>
            </a:r>
          </a:p>
          <a:p>
            <a:pPr lv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jonathan.g.mcwilliams@gmail.com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github.com/homesmac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linkedin.com/in/jonathan-mcwilliams</a:t>
            </a:r>
          </a:p>
        </p:txBody>
      </p:sp>
      <p:sp>
        <p:nvSpPr>
          <p:cNvPr id="237" name="Shape 23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Business Understanding</a:t>
            </a:r>
          </a:p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471900" y="2133800"/>
            <a:ext cx="3999900" cy="2710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Can we predict whether a company will hit or miss their projected revenue numbers based on NLP analysis of their quarterly earnings conference call? </a:t>
            </a:r>
          </a:p>
        </p:txBody>
      </p:sp>
      <p:pic>
        <p:nvPicPr>
          <p:cNvPr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8199" y="2133799"/>
            <a:ext cx="4367393" cy="249548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Shape 7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ettyimages-511000941_large.jpg" id="83" name="Shape 83"/>
          <p:cNvPicPr preferRelativeResize="0"/>
          <p:nvPr/>
        </p:nvPicPr>
        <p:blipFill rotWithShape="1">
          <a:blip r:embed="rId3">
            <a:alphaModFix/>
          </a:blip>
          <a:srcRect b="0" l="20199" r="20199" t="0"/>
          <a:stretch/>
        </p:blipFill>
        <p:spPr>
          <a:xfrm>
            <a:off x="-9150" y="0"/>
            <a:ext cx="45944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Shape 84"/>
          <p:cNvSpPr txBox="1"/>
          <p:nvPr>
            <p:ph type="title"/>
          </p:nvPr>
        </p:nvSpPr>
        <p:spPr>
          <a:xfrm>
            <a:off x="740550" y="2066400"/>
            <a:ext cx="3095100" cy="1010700"/>
          </a:xfrm>
          <a:prstGeom prst="rect">
            <a:avLst/>
          </a:prstGeom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9600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85" name="Shape 85"/>
          <p:cNvSpPr txBox="1"/>
          <p:nvPr>
            <p:ph idx="2" type="body"/>
          </p:nvPr>
        </p:nvSpPr>
        <p:spPr>
          <a:xfrm>
            <a:off x="4696800" y="724200"/>
            <a:ext cx="44472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>
              <a:spcBef>
                <a:spcPts val="0"/>
              </a:spcBef>
              <a:buNone/>
            </a:pPr>
            <a:r>
              <a:rPr lang="en" sz="2400"/>
              <a:t>S&amp;P 500 companies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5,320 conference calls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Roughly 60,000,000 words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Avg call length: 58,000 words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Analyzes past 6 quarters (avg)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sp>
        <p:nvSpPr>
          <p:cNvPr id="86" name="Shape 8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Data Preparation</a:t>
            </a:r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460950" y="250302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Scrape transcripts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Isolate revenue performance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TF-IDF Vectorizer on transcripts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Preprocessed using Labe</a:t>
            </a:r>
            <a:r>
              <a:rPr lang="en"/>
              <a:t>lEncoder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Assign sentiment using NLTK’s Vader module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Source: seekingalpha.com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3" name="Shape 9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Feature Engineering</a:t>
            </a:r>
          </a:p>
        </p:txBody>
      </p:sp>
      <p:sp>
        <p:nvSpPr>
          <p:cNvPr id="99" name="Shape 99"/>
          <p:cNvSpPr txBox="1"/>
          <p:nvPr/>
        </p:nvSpPr>
        <p:spPr>
          <a:xfrm>
            <a:off x="326700" y="2616300"/>
            <a:ext cx="8490600" cy="25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Sentiment (Vader)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Current quarter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Length of call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Last quarter’s performance</a:t>
            </a:r>
          </a:p>
        </p:txBody>
      </p:sp>
      <p:sp>
        <p:nvSpPr>
          <p:cNvPr id="100" name="Shape 10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Key Findings</a:t>
            </a:r>
          </a:p>
        </p:txBody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94700" y="2007187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b="1" lang="en" sz="2400"/>
              <a:t>Conference calls are boring!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85% neutral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13% positive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2% negative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fireworks-animated-gif-7.gif"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3700" y="2117062"/>
            <a:ext cx="4286250" cy="260032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Shape 113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Shape 114"/>
          <p:cNvSpPr txBox="1"/>
          <p:nvPr>
            <p:ph type="title"/>
          </p:nvPr>
        </p:nvSpPr>
        <p:spPr>
          <a:xfrm>
            <a:off x="273250" y="526350"/>
            <a:ext cx="90507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Evaluation: Does it work?</a:t>
            </a:r>
          </a:p>
        </p:txBody>
      </p:sp>
      <p:sp>
        <p:nvSpPr>
          <p:cNvPr id="115" name="Shape 11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20" name="Shape 120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Shape 121"/>
          <p:cNvSpPr txBox="1"/>
          <p:nvPr>
            <p:ph type="title"/>
          </p:nvPr>
        </p:nvSpPr>
        <p:spPr>
          <a:xfrm>
            <a:off x="490250" y="488250"/>
            <a:ext cx="4439099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b="1" sz="3000"/>
          </a:p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3000"/>
              <a:t>55% of companies beat revenue on average</a:t>
            </a:r>
          </a:p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3000"/>
          </a:p>
          <a:p>
            <a:pPr lvl="0" rtl="0">
              <a:spcBef>
                <a:spcPts val="0"/>
              </a:spcBef>
              <a:buNone/>
            </a:pPr>
            <a:r>
              <a:rPr lang="en" sz="18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Accuracy scores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Multinomial Naive Bayes: 0.586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Gradient Boosted Classifier: 0.597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Logistic Regression: 0.623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spcBef>
                <a:spcPts val="0"/>
              </a:spcBef>
              <a:buNone/>
            </a:pPr>
            <a:r>
              <a:rPr b="1"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Ensemble of GBC and LR: 0.646</a:t>
            </a:r>
          </a:p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3000"/>
          </a:p>
        </p:txBody>
      </p:sp>
      <p:grpSp>
        <p:nvGrpSpPr>
          <p:cNvPr id="122" name="Shape 122"/>
          <p:cNvGrpSpPr/>
          <p:nvPr/>
        </p:nvGrpSpPr>
        <p:grpSpPr>
          <a:xfrm>
            <a:off x="5212393" y="864519"/>
            <a:ext cx="3307407" cy="3307407"/>
            <a:chOff x="5212393" y="864519"/>
            <a:chExt cx="3307407" cy="3307407"/>
          </a:xfrm>
        </p:grpSpPr>
        <p:sp>
          <p:nvSpPr>
            <p:cNvPr id="123" name="Shape 123"/>
            <p:cNvSpPr/>
            <p:nvPr/>
          </p:nvSpPr>
          <p:spPr>
            <a:xfrm>
              <a:off x="5212393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5549484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5886575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6223662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6560753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6897843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7234932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7572022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7909113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8246200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5212393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5549484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6223662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>
              <a:off x="6560753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6897843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7234932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7572022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7909113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8246200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5212393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5549484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5886575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6223662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6560753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6897843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7234932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7572022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7909113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8246200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5212393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5549484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5886575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6223662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6560753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6897843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7234932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7572022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7909113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8246200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521239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622366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7" name="Shape 167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689784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757202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8246200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5212393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5549484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5886575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6223662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6560753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6897843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7234932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>
              <a:off x="7572022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7909113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8246200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>
              <a:off x="5212393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5549484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>
              <a:off x="5886575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6223662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6560753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6897843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7234932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7572022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7909113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8246200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521239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622366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689784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>
              <a:off x="757202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8246200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5212393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5549484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5886575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6223662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6560753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6897843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7234932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7572022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>
              <a:off x="7909113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2" name="Shape 212"/>
            <p:cNvSpPr/>
            <p:nvPr/>
          </p:nvSpPr>
          <p:spPr>
            <a:xfrm>
              <a:off x="8246200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3" name="Shape 213"/>
            <p:cNvSpPr/>
            <p:nvPr/>
          </p:nvSpPr>
          <p:spPr>
            <a:xfrm>
              <a:off x="5212393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4" name="Shape 214"/>
            <p:cNvSpPr/>
            <p:nvPr/>
          </p:nvSpPr>
          <p:spPr>
            <a:xfrm>
              <a:off x="5549484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5" name="Shape 215"/>
            <p:cNvSpPr/>
            <p:nvPr/>
          </p:nvSpPr>
          <p:spPr>
            <a:xfrm>
              <a:off x="5886575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>
              <a:off x="6223662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6560753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6897843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7234932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7572022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7909113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8246200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23" name="Shape 2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type="title"/>
          </p:nvPr>
        </p:nvSpPr>
        <p:spPr>
          <a:xfrm>
            <a:off x="460950" y="751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							Next Steps</a:t>
            </a:r>
          </a:p>
        </p:txBody>
      </p:sp>
      <p:sp>
        <p:nvSpPr>
          <p:cNvPr id="229" name="Shape 229"/>
          <p:cNvSpPr txBox="1"/>
          <p:nvPr/>
        </p:nvSpPr>
        <p:spPr>
          <a:xfrm>
            <a:off x="326700" y="2616300"/>
            <a:ext cx="8490600" cy="25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Isolate most recent calls of which we don’t have performance, predict revenue (a few have released since data gathering)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Add a few more features - PoS tagging, # of questions, key adjectives/phrases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Plot feature importances/key words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0" name="Shape 2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